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10"/>
  </p:notesMasterIdLst>
  <p:sldIdLst>
    <p:sldId id="257" r:id="rId3"/>
    <p:sldId id="258"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E8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varScale="1">
        <p:scale>
          <a:sx n="59" d="100"/>
          <a:sy n="59" d="100"/>
        </p:scale>
        <p:origin x="279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514D42-E276-45D1-84CF-42F2E77ADF56}"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335BFF-70A1-434B-89AB-B32B8E16D6A9}" type="slidenum">
              <a:rPr lang="en-US" smtClean="0"/>
              <a:t>‹#›</a:t>
            </a:fld>
            <a:endParaRPr lang="en-US"/>
          </a:p>
        </p:txBody>
      </p:sp>
    </p:spTree>
    <p:extLst>
      <p:ext uri="{BB962C8B-B14F-4D97-AF65-F5344CB8AC3E}">
        <p14:creationId xmlns:p14="http://schemas.microsoft.com/office/powerpoint/2010/main" val="1455951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1</a:t>
            </a:fld>
            <a:endParaRPr lang="en-US"/>
          </a:p>
        </p:txBody>
      </p:sp>
    </p:spTree>
    <p:extLst>
      <p:ext uri="{BB962C8B-B14F-4D97-AF65-F5344CB8AC3E}">
        <p14:creationId xmlns:p14="http://schemas.microsoft.com/office/powerpoint/2010/main" val="3738082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pPr>
            <a:r>
              <a:rPr lang="en-US" dirty="0">
                <a:latin typeface="Times New Roman"/>
                <a:ea typeface="Calibri"/>
              </a:rPr>
              <a:t>Explain the World Health Organization’s distinction between different age groups.</a:t>
            </a:r>
          </a:p>
          <a:p>
            <a:pPr marL="342900" lvl="0" indent="-342900">
              <a:buFont typeface="Symbol"/>
              <a:buChar char=""/>
            </a:pPr>
            <a:r>
              <a:rPr lang="en-US" dirty="0">
                <a:latin typeface="Times New Roman"/>
                <a:ea typeface="Calibri"/>
              </a:rPr>
              <a:t>Use slides 2 and 3 to define key Adolescent Youth Sexual and Reproductive Health (AYSRH) terms.</a:t>
            </a:r>
            <a:endParaRPr lang="en-US" dirty="0"/>
          </a:p>
        </p:txBody>
      </p:sp>
      <p:sp>
        <p:nvSpPr>
          <p:cNvPr id="4" name="Slide Number Placeholder 3"/>
          <p:cNvSpPr>
            <a:spLocks noGrp="1"/>
          </p:cNvSpPr>
          <p:nvPr>
            <p:ph type="sldNum" sz="quarter" idx="10"/>
          </p:nvPr>
        </p:nvSpPr>
        <p:spPr/>
        <p:txBody>
          <a:bodyPr/>
          <a:lstStyle/>
          <a:p>
            <a:fld id="{B6335BFF-70A1-434B-89AB-B32B8E16D6A9}" type="slidenum">
              <a:rPr lang="en-US" smtClean="0"/>
              <a:t>2</a:t>
            </a:fld>
            <a:endParaRPr lang="en-US"/>
          </a:p>
        </p:txBody>
      </p:sp>
    </p:spTree>
    <p:extLst>
      <p:ext uri="{BB962C8B-B14F-4D97-AF65-F5344CB8AC3E}">
        <p14:creationId xmlns:p14="http://schemas.microsoft.com/office/powerpoint/2010/main" val="2765085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3</a:t>
            </a:fld>
            <a:endParaRPr lang="en-US"/>
          </a:p>
        </p:txBody>
      </p:sp>
    </p:spTree>
    <p:extLst>
      <p:ext uri="{BB962C8B-B14F-4D97-AF65-F5344CB8AC3E}">
        <p14:creationId xmlns:p14="http://schemas.microsoft.com/office/powerpoint/2010/main" val="2862967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4</a:t>
            </a:fld>
            <a:endParaRPr lang="en-US"/>
          </a:p>
        </p:txBody>
      </p:sp>
    </p:spTree>
    <p:extLst>
      <p:ext uri="{BB962C8B-B14F-4D97-AF65-F5344CB8AC3E}">
        <p14:creationId xmlns:p14="http://schemas.microsoft.com/office/powerpoint/2010/main" val="454026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5</a:t>
            </a:fld>
            <a:endParaRPr lang="en-US"/>
          </a:p>
        </p:txBody>
      </p:sp>
    </p:spTree>
    <p:extLst>
      <p:ext uri="{BB962C8B-B14F-4D97-AF65-F5344CB8AC3E}">
        <p14:creationId xmlns:p14="http://schemas.microsoft.com/office/powerpoint/2010/main" val="2816984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6</a:t>
            </a:fld>
            <a:endParaRPr lang="en-US"/>
          </a:p>
        </p:txBody>
      </p:sp>
    </p:spTree>
    <p:extLst>
      <p:ext uri="{BB962C8B-B14F-4D97-AF65-F5344CB8AC3E}">
        <p14:creationId xmlns:p14="http://schemas.microsoft.com/office/powerpoint/2010/main" val="3173763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335BFF-70A1-434B-89AB-B32B8E16D6A9}" type="slidenum">
              <a:rPr lang="en-US" smtClean="0"/>
              <a:t>7</a:t>
            </a:fld>
            <a:endParaRPr lang="en-US"/>
          </a:p>
        </p:txBody>
      </p:sp>
    </p:spTree>
    <p:extLst>
      <p:ext uri="{BB962C8B-B14F-4D97-AF65-F5344CB8AC3E}">
        <p14:creationId xmlns:p14="http://schemas.microsoft.com/office/powerpoint/2010/main" val="1174461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878239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18869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330027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2688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72007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ullets 1 Content">
    <p:spTree>
      <p:nvGrpSpPr>
        <p:cNvPr id="1" name=""/>
        <p:cNvGrpSpPr/>
        <p:nvPr/>
      </p:nvGrpSpPr>
      <p:grpSpPr>
        <a:xfrm>
          <a:off x="0" y="0"/>
          <a:ext cx="0" cy="0"/>
          <a:chOff x="0" y="0"/>
          <a:chExt cx="0" cy="0"/>
        </a:xfrm>
      </p:grpSpPr>
      <p:sp>
        <p:nvSpPr>
          <p:cNvPr id="10" name="Title 1"/>
          <p:cNvSpPr>
            <a:spLocks noGrp="1"/>
          </p:cNvSpPr>
          <p:nvPr>
            <p:ph type="title"/>
          </p:nvPr>
        </p:nvSpPr>
        <p:spPr>
          <a:xfrm>
            <a:off x="457200" y="274638"/>
            <a:ext cx="8229600" cy="1143000"/>
          </a:xfrm>
          <a:prstGeom prst="rect">
            <a:avLst/>
          </a:prstGeom>
        </p:spPr>
        <p:txBody>
          <a:bodyPr/>
          <a:lstStyle>
            <a:lvl1pPr>
              <a:defRPr>
                <a:solidFill>
                  <a:schemeClr val="bg1"/>
                </a:solidFill>
                <a:effectLst>
                  <a:outerShdw blurRad="38100" dist="38100" dir="2700000" algn="tl">
                    <a:srgbClr val="000000">
                      <a:alpha val="43137"/>
                    </a:srgbClr>
                  </a:outerShdw>
                </a:effectLst>
                <a:latin typeface="GillSans" pitchFamily="34" charset="0"/>
              </a:defRPr>
            </a:lvl1pPr>
          </a:lstStyle>
          <a:p>
            <a:r>
              <a:rPr lang="en-US"/>
              <a:t>Click to edit Master title style</a:t>
            </a:r>
            <a:endParaRPr lang="en-US" dirty="0"/>
          </a:p>
        </p:txBody>
      </p:sp>
      <p:sp>
        <p:nvSpPr>
          <p:cNvPr id="11" name="Content Placeholder 2"/>
          <p:cNvSpPr>
            <a:spLocks noGrp="1"/>
          </p:cNvSpPr>
          <p:nvPr>
            <p:ph sz="half" idx="1"/>
          </p:nvPr>
        </p:nvSpPr>
        <p:spPr>
          <a:xfrm>
            <a:off x="457200" y="1600202"/>
            <a:ext cx="8229600" cy="4525963"/>
          </a:xfrm>
          <a:prstGeom prst="rect">
            <a:avLst/>
          </a:prstGeom>
        </p:spPr>
        <p:txBody>
          <a:bodyPr/>
          <a:lstStyle>
            <a:lvl1pPr>
              <a:defRPr sz="2800">
                <a:latin typeface="GillSans" pitchFamily="34" charset="0"/>
              </a:defRPr>
            </a:lvl1pPr>
            <a:lvl2pPr>
              <a:defRPr sz="2400">
                <a:latin typeface="GillSans" pitchFamily="34" charset="0"/>
              </a:defRPr>
            </a:lvl2pPr>
            <a:lvl3pPr>
              <a:defRPr sz="2000">
                <a:latin typeface="GillSans" pitchFamily="34" charset="0"/>
              </a:defRPr>
            </a:lvl3pPr>
            <a:lvl4pPr>
              <a:defRPr sz="1800">
                <a:latin typeface="GillSans" pitchFamily="34" charset="0"/>
              </a:defRPr>
            </a:lvl4pPr>
            <a:lvl5pPr>
              <a:defRPr sz="1800">
                <a:latin typeface="GillSans"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43331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2471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456865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108511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042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8886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ullets 1 Content">
    <p:spTree>
      <p:nvGrpSpPr>
        <p:cNvPr id="1" name=""/>
        <p:cNvGrpSpPr/>
        <p:nvPr/>
      </p:nvGrpSpPr>
      <p:grpSpPr>
        <a:xfrm>
          <a:off x="0" y="0"/>
          <a:ext cx="0" cy="0"/>
          <a:chOff x="0" y="0"/>
          <a:chExt cx="0" cy="0"/>
        </a:xfrm>
      </p:grpSpPr>
      <p:sp>
        <p:nvSpPr>
          <p:cNvPr id="10" name="Title 1"/>
          <p:cNvSpPr>
            <a:spLocks noGrp="1"/>
          </p:cNvSpPr>
          <p:nvPr>
            <p:ph type="title"/>
          </p:nvPr>
        </p:nvSpPr>
        <p:spPr>
          <a:xfrm>
            <a:off x="457200" y="274638"/>
            <a:ext cx="8229600" cy="1143000"/>
          </a:xfrm>
          <a:prstGeom prst="rect">
            <a:avLst/>
          </a:prstGeom>
        </p:spPr>
        <p:txBody>
          <a:bodyPr/>
          <a:lstStyle>
            <a:lvl1pPr>
              <a:defRPr>
                <a:solidFill>
                  <a:schemeClr val="bg1"/>
                </a:solidFill>
                <a:effectLst>
                  <a:outerShdw blurRad="38100" dist="38100" dir="2700000" algn="tl">
                    <a:srgbClr val="000000">
                      <a:alpha val="43137"/>
                    </a:srgbClr>
                  </a:outerShdw>
                </a:effectLst>
                <a:latin typeface="GillSans" pitchFamily="34" charset="0"/>
              </a:defRPr>
            </a:lvl1pPr>
          </a:lstStyle>
          <a:p>
            <a:r>
              <a:rPr lang="en-US"/>
              <a:t>Click to edit Master title style</a:t>
            </a:r>
            <a:endParaRPr lang="en-US" dirty="0"/>
          </a:p>
        </p:txBody>
      </p:sp>
      <p:sp>
        <p:nvSpPr>
          <p:cNvPr id="11" name="Content Placeholder 2"/>
          <p:cNvSpPr>
            <a:spLocks noGrp="1"/>
          </p:cNvSpPr>
          <p:nvPr>
            <p:ph sz="half" idx="1"/>
          </p:nvPr>
        </p:nvSpPr>
        <p:spPr>
          <a:xfrm>
            <a:off x="457200" y="1600202"/>
            <a:ext cx="8229600" cy="4525963"/>
          </a:xfrm>
          <a:prstGeom prst="rect">
            <a:avLst/>
          </a:prstGeom>
        </p:spPr>
        <p:txBody>
          <a:bodyPr/>
          <a:lstStyle>
            <a:lvl1pPr>
              <a:defRPr sz="2800">
                <a:latin typeface="GillSans" pitchFamily="34" charset="0"/>
              </a:defRPr>
            </a:lvl1pPr>
            <a:lvl2pPr>
              <a:defRPr sz="2400">
                <a:latin typeface="GillSans" pitchFamily="34" charset="0"/>
              </a:defRPr>
            </a:lvl2pPr>
            <a:lvl3pPr>
              <a:defRPr sz="2000">
                <a:latin typeface="GillSans" pitchFamily="34" charset="0"/>
              </a:defRPr>
            </a:lvl3pPr>
            <a:lvl4pPr>
              <a:defRPr sz="1800">
                <a:latin typeface="GillSans" pitchFamily="34" charset="0"/>
              </a:defRPr>
            </a:lvl4pPr>
            <a:lvl5pPr>
              <a:defRPr sz="1800">
                <a:latin typeface="GillSans"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3833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1011976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934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1627061605"/>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5715000" y="6384925"/>
            <a:ext cx="3246438" cy="338554"/>
          </a:xfrm>
          <a:prstGeom prst="rect">
            <a:avLst/>
          </a:prstGeom>
          <a:noFill/>
          <a:ln>
            <a:noFill/>
          </a:ln>
          <a:extLst/>
        </p:spPr>
        <p:txBody>
          <a:bodyPr wrap="square">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Topic 2,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2434282024"/>
      </p:ext>
    </p:extLst>
  </p:cSld>
  <p:clrMap bg1="dk2" tx1="lt1" bg2="dk1"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ea typeface="ＭＳ Ｐゴシック" pitchFamily="34" charset="-128"/>
              </a:rPr>
              <a:t>Session III Topic 1 </a:t>
            </a:r>
          </a:p>
          <a:p>
            <a:pPr marL="0" indent="0" algn="ctr">
              <a:buFontTx/>
              <a:buNone/>
            </a:pPr>
            <a:r>
              <a:rPr lang="en-US" b="1" cap="small"/>
              <a:t>Overview of the SRH Situation of Adolescents</a:t>
            </a:r>
            <a:r>
              <a:rPr lang="en-US" b="1" i="1" cap="small"/>
              <a:t> </a:t>
            </a:r>
            <a:endParaRPr lang="en-US" altLang="en-US" dirty="0">
              <a:ea typeface="ＭＳ Ｐゴシック"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3429000"/>
            <a:ext cx="3757613"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5">
            <a:extLst>
              <a:ext uri="{FF2B5EF4-FFF2-40B4-BE49-F238E27FC236}">
                <a16:creationId xmlns:a16="http://schemas.microsoft.com/office/drawing/2014/main" id="{1D3FB13C-ADC8-451C-8DF5-49EBDEE427D2}"/>
              </a:ext>
            </a:extLst>
          </p:cNvPr>
          <p:cNvSpPr>
            <a:spLocks noChangeArrowheads="1"/>
          </p:cNvSpPr>
          <p:nvPr/>
        </p:nvSpPr>
        <p:spPr bwMode="auto">
          <a:xfrm>
            <a:off x="5410200" y="6477000"/>
            <a:ext cx="3532189" cy="222249"/>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1</a:t>
            </a:r>
          </a:p>
        </p:txBody>
      </p:sp>
    </p:spTree>
    <p:extLst>
      <p:ext uri="{BB962C8B-B14F-4D97-AF65-F5344CB8AC3E}">
        <p14:creationId xmlns:p14="http://schemas.microsoft.com/office/powerpoint/2010/main" val="211197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1066800" y="152400"/>
            <a:ext cx="7772400" cy="1143000"/>
          </a:xfrm>
        </p:spPr>
        <p:txBody>
          <a:bodyPr/>
          <a:lstStyle/>
          <a:p>
            <a:pPr eaLnBrk="1" hangingPunct="1"/>
            <a:r>
              <a:rPr lang="en-US" altLang="en-US" sz="3200" dirty="0"/>
              <a:t>WHO Definitions of Different Age Groups</a:t>
            </a:r>
          </a:p>
        </p:txBody>
      </p:sp>
      <p:sp>
        <p:nvSpPr>
          <p:cNvPr id="7171" name="Content Placeholder 2"/>
          <p:cNvSpPr>
            <a:spLocks noGrp="1"/>
          </p:cNvSpPr>
          <p:nvPr>
            <p:ph idx="4294967295"/>
          </p:nvPr>
        </p:nvSpPr>
        <p:spPr>
          <a:xfrm>
            <a:off x="1091712" y="1419225"/>
            <a:ext cx="7772400" cy="4899025"/>
          </a:xfrm>
        </p:spPr>
        <p:txBody>
          <a:bodyPr/>
          <a:lstStyle/>
          <a:p>
            <a:pPr marL="0" indent="0" eaLnBrk="1" hangingPunct="1">
              <a:buFont typeface="Arial" pitchFamily="34" charset="0"/>
              <a:buNone/>
              <a:defRPr/>
            </a:pPr>
            <a:r>
              <a:rPr lang="en-US" altLang="en-US" sz="2800" dirty="0"/>
              <a:t>The World Health Organization makes the following distinctions between the different age groups:</a:t>
            </a:r>
          </a:p>
          <a:p>
            <a:pPr eaLnBrk="1" hangingPunct="1">
              <a:buFont typeface="Arial" charset="0"/>
              <a:buChar char="•"/>
              <a:defRPr/>
            </a:pPr>
            <a:r>
              <a:rPr lang="en-US" altLang="en-US" sz="2800" dirty="0"/>
              <a:t>Adolescents are 10-19 years of age.</a:t>
            </a:r>
          </a:p>
          <a:p>
            <a:pPr eaLnBrk="1" hangingPunct="1">
              <a:buFont typeface="Arial" charset="0"/>
              <a:buChar char="•"/>
              <a:defRPr/>
            </a:pPr>
            <a:r>
              <a:rPr lang="en-US" altLang="en-US" sz="2800" dirty="0"/>
              <a:t>Youth are 15-24 years of age.</a:t>
            </a:r>
          </a:p>
          <a:p>
            <a:pPr eaLnBrk="1" hangingPunct="1">
              <a:buFont typeface="Arial" charset="0"/>
              <a:buChar char="•"/>
              <a:defRPr/>
            </a:pPr>
            <a:r>
              <a:rPr lang="en-US" altLang="en-US" sz="2800" dirty="0"/>
              <a:t>Young people are 10-24 years of age</a:t>
            </a:r>
          </a:p>
          <a:p>
            <a:pPr lvl="0" eaLnBrk="1" hangingPunct="1">
              <a:buFont typeface="Arial" charset="0"/>
              <a:buChar char="•"/>
              <a:defRPr/>
            </a:pPr>
            <a:r>
              <a:rPr lang="en-US" sz="2800" dirty="0"/>
              <a:t>Child: A child is an individual aged below 18 years. </a:t>
            </a:r>
          </a:p>
          <a:p>
            <a:pPr eaLnBrk="1" hangingPunct="1">
              <a:buFont typeface="Arial" charset="0"/>
              <a:buChar char="•"/>
              <a:defRPr/>
            </a:pPr>
            <a:endParaRPr lang="en-US" altLang="en-US" dirty="0"/>
          </a:p>
        </p:txBody>
      </p:sp>
      <p:grpSp>
        <p:nvGrpSpPr>
          <p:cNvPr id="5" name="Group 4"/>
          <p:cNvGrpSpPr/>
          <p:nvPr/>
        </p:nvGrpSpPr>
        <p:grpSpPr>
          <a:xfrm>
            <a:off x="6400800" y="6257403"/>
            <a:ext cx="2743200" cy="448191"/>
            <a:chOff x="6400800" y="6257408"/>
            <a:chExt cx="2743200" cy="448192"/>
          </a:xfrm>
        </p:grpSpPr>
        <p:sp>
          <p:nvSpPr>
            <p:cNvPr id="4" name="Rectangle 3"/>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3" name="TextBox 2"/>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2</a:t>
              </a:r>
            </a:p>
          </p:txBody>
        </p:sp>
      </p:grpSp>
      <p:sp>
        <p:nvSpPr>
          <p:cNvPr id="7" name="Rectangle 5">
            <a:extLst>
              <a:ext uri="{FF2B5EF4-FFF2-40B4-BE49-F238E27FC236}">
                <a16:creationId xmlns:a16="http://schemas.microsoft.com/office/drawing/2014/main" id="{D10BC915-5523-426C-A754-DD6B43E02FEF}"/>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2</a:t>
            </a:r>
          </a:p>
        </p:txBody>
      </p:sp>
    </p:spTree>
    <p:extLst>
      <p:ext uri="{BB962C8B-B14F-4D97-AF65-F5344CB8AC3E}">
        <p14:creationId xmlns:p14="http://schemas.microsoft.com/office/powerpoint/2010/main" val="315423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sz="3600" dirty="0">
                <a:solidFill>
                  <a:srgbClr val="002060"/>
                </a:solidFill>
                <a:effectLst/>
                <a:latin typeface="Arial" panose="020B0604020202020204" pitchFamily="34" charset="0"/>
                <a:cs typeface="Arial" panose="020B0604020202020204" pitchFamily="34" charset="0"/>
              </a:rPr>
            </a:br>
            <a:r>
              <a:rPr lang="en-US" sz="3200" dirty="0">
                <a:solidFill>
                  <a:schemeClr val="accent4">
                    <a:lumMod val="10000"/>
                  </a:schemeClr>
                </a:solidFill>
                <a:effectLst/>
                <a:latin typeface="+mj-lt"/>
                <a:cs typeface="Arial" panose="020B0604020202020204" pitchFamily="34" charset="0"/>
              </a:rPr>
              <a:t>Definition of Key AYSRH Terms</a:t>
            </a:r>
            <a:br>
              <a:rPr lang="en-US" sz="3600" u="sng" dirty="0"/>
            </a:br>
            <a:endParaRPr lang="en-US" sz="3600" dirty="0"/>
          </a:p>
        </p:txBody>
      </p:sp>
      <p:sp>
        <p:nvSpPr>
          <p:cNvPr id="3" name="Content Placeholder 2"/>
          <p:cNvSpPr>
            <a:spLocks noGrp="1"/>
          </p:cNvSpPr>
          <p:nvPr>
            <p:ph sz="half" idx="1"/>
          </p:nvPr>
        </p:nvSpPr>
        <p:spPr>
          <a:xfrm>
            <a:off x="457200" y="1682682"/>
            <a:ext cx="8229600" cy="4426571"/>
          </a:xfrm>
        </p:spPr>
        <p:txBody>
          <a:bodyPr/>
          <a:lstStyle/>
          <a:p>
            <a:pPr lvl="0"/>
            <a:r>
              <a:rPr lang="en-US" sz="2400" dirty="0">
                <a:latin typeface="+mn-lt"/>
              </a:rPr>
              <a:t>Adolescence: A gradual process when a child grows and develops into an adult. It is a stage of life characterized by changes in young people’s physical, cognitive, and social and emotional development. </a:t>
            </a:r>
          </a:p>
          <a:p>
            <a:pPr lvl="0"/>
            <a:r>
              <a:rPr lang="en-US" sz="2400" dirty="0">
                <a:solidFill>
                  <a:schemeClr val="accent4">
                    <a:lumMod val="10000"/>
                  </a:schemeClr>
                </a:solidFill>
                <a:latin typeface="+mn-lt"/>
              </a:rPr>
              <a:t>Puberty</a:t>
            </a:r>
            <a:r>
              <a:rPr lang="en-US" sz="2400" dirty="0">
                <a:latin typeface="+mn-lt"/>
              </a:rPr>
              <a:t>: Growth and development of secondary sexual characteristics that occur during adolescence. </a:t>
            </a:r>
          </a:p>
          <a:p>
            <a:pPr lvl="0"/>
            <a:r>
              <a:rPr lang="en-US" sz="2400" dirty="0">
                <a:latin typeface="+mn-lt"/>
              </a:rPr>
              <a:t>Child: A child is an individual aged below 18 years. </a:t>
            </a:r>
          </a:p>
          <a:p>
            <a:endParaRPr lang="en-US" sz="1800" dirty="0">
              <a:latin typeface="+mn-lt"/>
            </a:endParaRPr>
          </a:p>
        </p:txBody>
      </p:sp>
      <p:grpSp>
        <p:nvGrpSpPr>
          <p:cNvPr id="4" name="Group 3"/>
          <p:cNvGrpSpPr/>
          <p:nvPr/>
        </p:nvGrpSpPr>
        <p:grpSpPr>
          <a:xfrm>
            <a:off x="6400800" y="6257403"/>
            <a:ext cx="2743200" cy="448191"/>
            <a:chOff x="6400800" y="6257408"/>
            <a:chExt cx="2743200" cy="448192"/>
          </a:xfrm>
        </p:grpSpPr>
        <p:sp>
          <p:nvSpPr>
            <p:cNvPr id="5" name="Rectangle 4"/>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3</a:t>
              </a:r>
            </a:p>
          </p:txBody>
        </p:sp>
      </p:grpSp>
      <p:sp>
        <p:nvSpPr>
          <p:cNvPr id="7" name="Rectangle 5">
            <a:extLst>
              <a:ext uri="{FF2B5EF4-FFF2-40B4-BE49-F238E27FC236}">
                <a16:creationId xmlns:a16="http://schemas.microsoft.com/office/drawing/2014/main" id="{C9E753F4-4930-486E-9155-F10CACDA1635}"/>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3</a:t>
            </a:r>
          </a:p>
        </p:txBody>
      </p:sp>
    </p:spTree>
    <p:extLst>
      <p:ext uri="{BB962C8B-B14F-4D97-AF65-F5344CB8AC3E}">
        <p14:creationId xmlns:p14="http://schemas.microsoft.com/office/powerpoint/2010/main" val="123248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a:solidFill>
                  <a:schemeClr val="accent4">
                    <a:lumMod val="10000"/>
                  </a:schemeClr>
                </a:solidFill>
                <a:effectLst/>
                <a:latin typeface="Arial" panose="020B0604020202020204" pitchFamily="34" charset="0"/>
                <a:cs typeface="Arial" panose="020B0604020202020204" pitchFamily="34" charset="0"/>
              </a:rPr>
              <a:t>Dynamics that Shape the Unique Experience and Situation of Youth</a:t>
            </a:r>
            <a:endParaRPr lang="en-US" sz="3200" dirty="0">
              <a:solidFill>
                <a:schemeClr val="accent4">
                  <a:lumMod val="10000"/>
                </a:schemeClr>
              </a:solidFill>
            </a:endParaRPr>
          </a:p>
        </p:txBody>
      </p:sp>
      <p:grpSp>
        <p:nvGrpSpPr>
          <p:cNvPr id="4" name="Group 3"/>
          <p:cNvGrpSpPr/>
          <p:nvPr/>
        </p:nvGrpSpPr>
        <p:grpSpPr>
          <a:xfrm>
            <a:off x="6400800" y="6257403"/>
            <a:ext cx="2743200" cy="448191"/>
            <a:chOff x="6400800" y="6257408"/>
            <a:chExt cx="2743200" cy="448192"/>
          </a:xfrm>
        </p:grpSpPr>
        <p:sp>
          <p:nvSpPr>
            <p:cNvPr id="5" name="Rectangle 4"/>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4</a:t>
              </a:r>
            </a:p>
          </p:txBody>
        </p:sp>
      </p:grpSp>
      <p:sp>
        <p:nvSpPr>
          <p:cNvPr id="7" name="Content Placeholder 2"/>
          <p:cNvSpPr txBox="1">
            <a:spLocks/>
          </p:cNvSpPr>
          <p:nvPr/>
        </p:nvSpPr>
        <p:spPr bwMode="auto">
          <a:xfrm>
            <a:off x="304800" y="1600200"/>
            <a:ext cx="3581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lnSpc>
                <a:spcPct val="95000"/>
              </a:lnSpc>
              <a:spcBef>
                <a:spcPct val="30000"/>
              </a:spcBef>
              <a:spcAft>
                <a:spcPct val="0"/>
              </a:spcAft>
              <a:buChar char="•"/>
              <a:defRPr sz="2800">
                <a:solidFill>
                  <a:srgbClr val="000000"/>
                </a:solidFill>
                <a:latin typeface="GillSans" pitchFamily="34" charset="0"/>
                <a:ea typeface="ＭＳ Ｐゴシック" charset="-128"/>
                <a:cs typeface="+mn-cs"/>
              </a:defRPr>
            </a:lvl1pPr>
            <a:lvl2pPr marL="742950" indent="-285750" algn="l" rtl="0" eaLnBrk="0" fontAlgn="base" hangingPunct="0">
              <a:lnSpc>
                <a:spcPct val="95000"/>
              </a:lnSpc>
              <a:spcBef>
                <a:spcPct val="30000"/>
              </a:spcBef>
              <a:spcAft>
                <a:spcPct val="0"/>
              </a:spcAft>
              <a:buChar char="–"/>
              <a:defRPr sz="2400">
                <a:solidFill>
                  <a:srgbClr val="000000"/>
                </a:solidFill>
                <a:latin typeface="GillSans" pitchFamily="34" charset="0"/>
                <a:ea typeface="ＭＳ Ｐゴシック" charset="-128"/>
              </a:defRPr>
            </a:lvl2pPr>
            <a:lvl3pPr marL="1143000" indent="-228600" algn="l" rtl="0" eaLnBrk="0" fontAlgn="base" hangingPunct="0">
              <a:lnSpc>
                <a:spcPct val="95000"/>
              </a:lnSpc>
              <a:spcBef>
                <a:spcPct val="30000"/>
              </a:spcBef>
              <a:spcAft>
                <a:spcPct val="0"/>
              </a:spcAft>
              <a:buChar char="•"/>
              <a:defRPr sz="2000">
                <a:solidFill>
                  <a:srgbClr val="000000"/>
                </a:solidFill>
                <a:latin typeface="GillSans" pitchFamily="34" charset="0"/>
                <a:ea typeface="ＭＳ Ｐゴシック" charset="-128"/>
              </a:defRPr>
            </a:lvl3pPr>
            <a:lvl4pPr marL="1600200" indent="-228600" algn="l" rtl="0" eaLnBrk="0" fontAlgn="base" hangingPunct="0">
              <a:lnSpc>
                <a:spcPct val="95000"/>
              </a:lnSpc>
              <a:spcBef>
                <a:spcPct val="30000"/>
              </a:spcBef>
              <a:spcAft>
                <a:spcPct val="0"/>
              </a:spcAft>
              <a:buChar char="–"/>
              <a:defRPr sz="1800">
                <a:solidFill>
                  <a:srgbClr val="000000"/>
                </a:solidFill>
                <a:latin typeface="GillSans" pitchFamily="34" charset="0"/>
                <a:ea typeface="ＭＳ Ｐゴシック" charset="-128"/>
              </a:defRPr>
            </a:lvl4pPr>
            <a:lvl5pPr marL="2057400" indent="-228600" algn="l" rtl="0" eaLnBrk="0" fontAlgn="base" hangingPunct="0">
              <a:lnSpc>
                <a:spcPct val="95000"/>
              </a:lnSpc>
              <a:spcBef>
                <a:spcPct val="30000"/>
              </a:spcBef>
              <a:spcAft>
                <a:spcPct val="0"/>
              </a:spcAft>
              <a:buChar char="»"/>
              <a:defRPr sz="1800">
                <a:solidFill>
                  <a:srgbClr val="000000"/>
                </a:solidFill>
                <a:latin typeface="GillSans" pitchFamily="34" charset="0"/>
                <a:ea typeface="ＭＳ Ｐゴシック" charset="-128"/>
              </a:defRPr>
            </a:lvl5pPr>
            <a:lvl6pPr marL="2514600" indent="-228600" algn="l" rtl="0" eaLnBrk="1" fontAlgn="base" hangingPunct="1">
              <a:lnSpc>
                <a:spcPct val="95000"/>
              </a:lnSpc>
              <a:spcBef>
                <a:spcPct val="30000"/>
              </a:spcBef>
              <a:spcAft>
                <a:spcPct val="0"/>
              </a:spcAft>
              <a:buChar char="»"/>
              <a:defRPr sz="18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18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18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1800">
                <a:solidFill>
                  <a:schemeClr val="bg2"/>
                </a:solidFill>
                <a:latin typeface="+mn-lt"/>
                <a:ea typeface="ＭＳ Ｐゴシック" charset="-128"/>
              </a:defRPr>
            </a:lvl9pPr>
          </a:lstStyle>
          <a:p>
            <a:r>
              <a:rPr lang="en-US" sz="2400" u="sng" kern="0" dirty="0">
                <a:latin typeface="+mn-lt"/>
              </a:rPr>
              <a:t>Age</a:t>
            </a:r>
          </a:p>
          <a:p>
            <a:pPr lvl="1"/>
            <a:r>
              <a:rPr lang="en-US" sz="2000" kern="0" dirty="0">
                <a:latin typeface="+mn-lt"/>
              </a:rPr>
              <a:t>Some may be minors requiring parental/guardian consent to be provided with specific services. </a:t>
            </a:r>
          </a:p>
          <a:p>
            <a:pPr lvl="1"/>
            <a:r>
              <a:rPr lang="en-US" sz="2000" kern="0" dirty="0">
                <a:latin typeface="+mn-lt"/>
              </a:rPr>
              <a:t>Some need to assent for certain tests. </a:t>
            </a:r>
          </a:p>
          <a:p>
            <a:pPr lvl="1"/>
            <a:r>
              <a:rPr lang="en-US" sz="2000" kern="0" dirty="0">
                <a:latin typeface="+mn-lt"/>
              </a:rPr>
              <a:t>Some may need extra confidentiality. </a:t>
            </a:r>
          </a:p>
          <a:p>
            <a:pPr lvl="1"/>
            <a:r>
              <a:rPr lang="en-US" sz="2000" kern="0" dirty="0">
                <a:latin typeface="+mn-lt"/>
              </a:rPr>
              <a:t>Some may be sexually active and others not. </a:t>
            </a:r>
          </a:p>
          <a:p>
            <a:pPr lvl="1"/>
            <a:endParaRPr lang="en-US" sz="2000" kern="0" dirty="0">
              <a:latin typeface="+mn-lt"/>
            </a:endParaRPr>
          </a:p>
          <a:p>
            <a:endParaRPr lang="en-US" sz="2400" kern="0" dirty="0">
              <a:latin typeface="+mn-lt"/>
            </a:endParaRPr>
          </a:p>
          <a:p>
            <a:endParaRPr lang="en-US" sz="1800" kern="0" dirty="0">
              <a:latin typeface="+mn-lt"/>
            </a:endParaRPr>
          </a:p>
        </p:txBody>
      </p:sp>
      <p:sp>
        <p:nvSpPr>
          <p:cNvPr id="8" name="Content Placeholder 3"/>
          <p:cNvSpPr txBox="1">
            <a:spLocks/>
          </p:cNvSpPr>
          <p:nvPr/>
        </p:nvSpPr>
        <p:spPr>
          <a:xfrm>
            <a:off x="4724400" y="1711846"/>
            <a:ext cx="3962400" cy="4525963"/>
          </a:xfrm>
          <a:prstGeom prst="rect">
            <a:avLst/>
          </a:prstGeom>
        </p:spPr>
        <p:txBody>
          <a:bodyPr/>
          <a:lst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a:lstStyle>
          <a:p>
            <a:r>
              <a:rPr lang="en-US" sz="2000" u="sng" kern="0" dirty="0"/>
              <a:t>Developmental Stage </a:t>
            </a:r>
            <a:br>
              <a:rPr lang="en-US" sz="2000" u="sng" kern="0" dirty="0"/>
            </a:br>
            <a:r>
              <a:rPr lang="en-US" sz="2000" kern="0" dirty="0"/>
              <a:t>(both physical and cognitive)</a:t>
            </a:r>
          </a:p>
          <a:p>
            <a:pPr lvl="1"/>
            <a:r>
              <a:rPr lang="en-US" sz="1800" kern="0" dirty="0"/>
              <a:t>Some may not have the ability to understand certain information. </a:t>
            </a:r>
          </a:p>
          <a:p>
            <a:pPr lvl="1"/>
            <a:r>
              <a:rPr lang="en-US" sz="1800" kern="0" dirty="0"/>
              <a:t>Some may not be able to understand the consequences of their actions. </a:t>
            </a:r>
          </a:p>
          <a:p>
            <a:pPr lvl="1"/>
            <a:r>
              <a:rPr lang="en-US" sz="1800" kern="0" dirty="0"/>
              <a:t>Some may need more psychosocial and family support. </a:t>
            </a:r>
          </a:p>
          <a:p>
            <a:pPr lvl="1"/>
            <a:endParaRPr lang="en-US" sz="1800" kern="0" dirty="0"/>
          </a:p>
        </p:txBody>
      </p:sp>
      <p:sp>
        <p:nvSpPr>
          <p:cNvPr id="9" name="Rectangle 5">
            <a:extLst>
              <a:ext uri="{FF2B5EF4-FFF2-40B4-BE49-F238E27FC236}">
                <a16:creationId xmlns:a16="http://schemas.microsoft.com/office/drawing/2014/main" id="{19BE6EF4-2909-40FE-BA73-70A2B45BA4DB}"/>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4</a:t>
            </a:r>
          </a:p>
        </p:txBody>
      </p:sp>
    </p:spTree>
    <p:extLst>
      <p:ext uri="{BB962C8B-B14F-4D97-AF65-F5344CB8AC3E}">
        <p14:creationId xmlns:p14="http://schemas.microsoft.com/office/powerpoint/2010/main" val="410735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a:solidFill>
                  <a:schemeClr val="accent4">
                    <a:lumMod val="10000"/>
                  </a:schemeClr>
                </a:solidFill>
                <a:effectLst/>
                <a:latin typeface="Arial" panose="020B0604020202020204" pitchFamily="34" charset="0"/>
                <a:cs typeface="Arial" panose="020B0604020202020204" pitchFamily="34" charset="0"/>
              </a:rPr>
              <a:t>Dynamics that Shape the Unique Experience and Situation of Youth (</a:t>
            </a:r>
            <a:r>
              <a:rPr lang="en-US" sz="3200" dirty="0" err="1">
                <a:solidFill>
                  <a:schemeClr val="accent4">
                    <a:lumMod val="10000"/>
                  </a:schemeClr>
                </a:solidFill>
                <a:effectLst/>
                <a:latin typeface="Arial" panose="020B0604020202020204" pitchFamily="34" charset="0"/>
                <a:cs typeface="Arial" panose="020B0604020202020204" pitchFamily="34" charset="0"/>
              </a:rPr>
              <a:t>cont</a:t>
            </a:r>
            <a:r>
              <a:rPr lang="en-US" sz="3200" dirty="0">
                <a:solidFill>
                  <a:schemeClr val="accent4">
                    <a:lumMod val="10000"/>
                  </a:schemeClr>
                </a:solidFill>
                <a:effectLst/>
                <a:latin typeface="Arial" panose="020B0604020202020204" pitchFamily="34" charset="0"/>
                <a:cs typeface="Arial" panose="020B0604020202020204" pitchFamily="34" charset="0"/>
              </a:rPr>
              <a:t>)</a:t>
            </a:r>
            <a:endParaRPr lang="en-US" sz="3200" dirty="0">
              <a:solidFill>
                <a:schemeClr val="accent4">
                  <a:lumMod val="10000"/>
                </a:schemeClr>
              </a:solidFill>
            </a:endParaRPr>
          </a:p>
        </p:txBody>
      </p:sp>
      <p:grpSp>
        <p:nvGrpSpPr>
          <p:cNvPr id="4" name="Group 3"/>
          <p:cNvGrpSpPr/>
          <p:nvPr/>
        </p:nvGrpSpPr>
        <p:grpSpPr>
          <a:xfrm>
            <a:off x="6400800" y="6257403"/>
            <a:ext cx="2743200" cy="448191"/>
            <a:chOff x="6400800" y="6257408"/>
            <a:chExt cx="2743200" cy="448192"/>
          </a:xfrm>
        </p:grpSpPr>
        <p:sp>
          <p:nvSpPr>
            <p:cNvPr id="5" name="Rectangle 4"/>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5</a:t>
              </a:r>
            </a:p>
          </p:txBody>
        </p:sp>
      </p:grpSp>
      <p:sp>
        <p:nvSpPr>
          <p:cNvPr id="7" name="Content Placeholder 2"/>
          <p:cNvSpPr>
            <a:spLocks noGrp="1"/>
          </p:cNvSpPr>
          <p:nvPr>
            <p:ph sz="half" idx="1"/>
          </p:nvPr>
        </p:nvSpPr>
        <p:spPr>
          <a:xfrm>
            <a:off x="381000" y="1805267"/>
            <a:ext cx="4191000" cy="4525963"/>
          </a:xfrm>
        </p:spPr>
        <p:txBody>
          <a:bodyPr/>
          <a:lstStyle/>
          <a:p>
            <a:pPr lvl="0"/>
            <a:r>
              <a:rPr lang="en-US" sz="2000" u="sng" dirty="0">
                <a:latin typeface="+mn-lt"/>
              </a:rPr>
              <a:t>Sex</a:t>
            </a:r>
          </a:p>
          <a:p>
            <a:pPr lvl="1"/>
            <a:r>
              <a:rPr lang="en-US" sz="1800" dirty="0">
                <a:latin typeface="+mn-lt"/>
              </a:rPr>
              <a:t>Female and male adolescents have different physical concerns and risk factors based on biology.</a:t>
            </a:r>
            <a:br>
              <a:rPr lang="en-US" sz="1800" dirty="0">
                <a:latin typeface="+mn-lt"/>
              </a:rPr>
            </a:br>
            <a:endParaRPr lang="en-US" sz="1800" dirty="0">
              <a:latin typeface="+mn-lt"/>
            </a:endParaRPr>
          </a:p>
          <a:p>
            <a:r>
              <a:rPr lang="en-US" sz="2000" u="sng" dirty="0">
                <a:latin typeface="+mn-lt"/>
              </a:rPr>
              <a:t>Sexual and Gender Identity</a:t>
            </a:r>
          </a:p>
          <a:p>
            <a:pPr lvl="1"/>
            <a:r>
              <a:rPr lang="en-US" sz="1800" dirty="0">
                <a:latin typeface="+mn-lt"/>
              </a:rPr>
              <a:t>Adolescents are defining themselves as individuals, which includes sexual and gender identities that may not fall within the social ‘norm’ and can lead to internal and external struggle.</a:t>
            </a:r>
          </a:p>
          <a:p>
            <a:pPr lvl="0"/>
            <a:endParaRPr lang="en-US" sz="2000" dirty="0">
              <a:latin typeface="+mn-lt"/>
            </a:endParaRPr>
          </a:p>
          <a:p>
            <a:endParaRPr lang="en-US" sz="1600" dirty="0">
              <a:latin typeface="+mn-lt"/>
            </a:endParaRPr>
          </a:p>
        </p:txBody>
      </p:sp>
      <p:sp>
        <p:nvSpPr>
          <p:cNvPr id="8" name="Content Placeholder 3"/>
          <p:cNvSpPr txBox="1">
            <a:spLocks/>
          </p:cNvSpPr>
          <p:nvPr/>
        </p:nvSpPr>
        <p:spPr>
          <a:xfrm>
            <a:off x="4699000" y="1805268"/>
            <a:ext cx="3403600" cy="4525963"/>
          </a:xfrm>
          <a:prstGeom prst="rect">
            <a:avLst/>
          </a:prstGeom>
        </p:spPr>
        <p:txBody>
          <a:bodyPr/>
          <a:lst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a:lstStyle>
          <a:p>
            <a:r>
              <a:rPr lang="en-US" sz="2000" u="sng" kern="0" dirty="0"/>
              <a:t>Gender</a:t>
            </a:r>
            <a:endParaRPr lang="en-US" sz="2000" kern="0" dirty="0"/>
          </a:p>
          <a:p>
            <a:pPr lvl="1"/>
            <a:r>
              <a:rPr lang="en-US" sz="1800" kern="0" dirty="0"/>
              <a:t>Boys and girls may have different social and cultural practices and this may influence how they view themselves and relate to others (e.g. in sexuality, contraception, condom use, social acceptance of/tolerance for being sexually active).</a:t>
            </a:r>
          </a:p>
          <a:p>
            <a:pPr marL="457200" lvl="1" indent="0">
              <a:buFontTx/>
              <a:buNone/>
            </a:pPr>
            <a:endParaRPr lang="en-US" sz="1800" kern="0" dirty="0"/>
          </a:p>
        </p:txBody>
      </p:sp>
      <p:sp>
        <p:nvSpPr>
          <p:cNvPr id="9" name="Rectangle 5">
            <a:extLst>
              <a:ext uri="{FF2B5EF4-FFF2-40B4-BE49-F238E27FC236}">
                <a16:creationId xmlns:a16="http://schemas.microsoft.com/office/drawing/2014/main" id="{CA0B1C1B-7172-454C-97E4-232D99972379}"/>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5</a:t>
            </a:r>
          </a:p>
        </p:txBody>
      </p:sp>
    </p:spTree>
    <p:extLst>
      <p:ext uri="{BB962C8B-B14F-4D97-AF65-F5344CB8AC3E}">
        <p14:creationId xmlns:p14="http://schemas.microsoft.com/office/powerpoint/2010/main" val="3232010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a:solidFill>
                  <a:schemeClr val="accent4">
                    <a:lumMod val="10000"/>
                  </a:schemeClr>
                </a:solidFill>
                <a:effectLst/>
                <a:latin typeface="Arial" panose="020B0604020202020204" pitchFamily="34" charset="0"/>
                <a:cs typeface="Arial" panose="020B0604020202020204" pitchFamily="34" charset="0"/>
              </a:rPr>
              <a:t>Dynamics that Shape the Unique Experience and Situation of Youth (</a:t>
            </a:r>
            <a:r>
              <a:rPr lang="en-US" sz="3200" dirty="0" err="1">
                <a:solidFill>
                  <a:schemeClr val="accent4">
                    <a:lumMod val="10000"/>
                  </a:schemeClr>
                </a:solidFill>
                <a:effectLst/>
                <a:latin typeface="Arial" panose="020B0604020202020204" pitchFamily="34" charset="0"/>
                <a:cs typeface="Arial" panose="020B0604020202020204" pitchFamily="34" charset="0"/>
              </a:rPr>
              <a:t>cont</a:t>
            </a:r>
            <a:r>
              <a:rPr lang="en-US" sz="3200" dirty="0">
                <a:solidFill>
                  <a:schemeClr val="accent4">
                    <a:lumMod val="10000"/>
                  </a:schemeClr>
                </a:solidFill>
                <a:effectLst/>
                <a:latin typeface="Arial" panose="020B0604020202020204" pitchFamily="34" charset="0"/>
                <a:cs typeface="Arial" panose="020B0604020202020204" pitchFamily="34" charset="0"/>
              </a:rPr>
              <a:t>)</a:t>
            </a:r>
            <a:endParaRPr lang="en-US" sz="3200" dirty="0">
              <a:solidFill>
                <a:schemeClr val="accent4">
                  <a:lumMod val="10000"/>
                </a:schemeClr>
              </a:solidFill>
            </a:endParaRPr>
          </a:p>
        </p:txBody>
      </p:sp>
      <p:grpSp>
        <p:nvGrpSpPr>
          <p:cNvPr id="4" name="Group 3"/>
          <p:cNvGrpSpPr/>
          <p:nvPr/>
        </p:nvGrpSpPr>
        <p:grpSpPr>
          <a:xfrm>
            <a:off x="6400800" y="6257403"/>
            <a:ext cx="2743200" cy="448191"/>
            <a:chOff x="6400800" y="6257408"/>
            <a:chExt cx="2743200" cy="448192"/>
          </a:xfrm>
        </p:grpSpPr>
        <p:sp>
          <p:nvSpPr>
            <p:cNvPr id="5" name="Rectangle 4"/>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6</a:t>
              </a:r>
            </a:p>
          </p:txBody>
        </p:sp>
      </p:grpSp>
      <p:sp>
        <p:nvSpPr>
          <p:cNvPr id="7" name="Content Placeholder 2"/>
          <p:cNvSpPr>
            <a:spLocks noGrp="1"/>
          </p:cNvSpPr>
          <p:nvPr>
            <p:ph sz="half" idx="1"/>
          </p:nvPr>
        </p:nvSpPr>
        <p:spPr>
          <a:xfrm>
            <a:off x="304800" y="1587047"/>
            <a:ext cx="4114800" cy="4525963"/>
          </a:xfrm>
        </p:spPr>
        <p:txBody>
          <a:bodyPr/>
          <a:lstStyle/>
          <a:p>
            <a:pPr lvl="0"/>
            <a:r>
              <a:rPr lang="en-US" sz="2400" u="sng" dirty="0">
                <a:latin typeface="+mn-lt"/>
              </a:rPr>
              <a:t>Home Situation</a:t>
            </a:r>
          </a:p>
          <a:p>
            <a:pPr lvl="1"/>
            <a:r>
              <a:rPr lang="en-US" sz="2000" dirty="0">
                <a:latin typeface="+mn-lt"/>
              </a:rPr>
              <a:t>Some adolescents live alone. </a:t>
            </a:r>
          </a:p>
          <a:p>
            <a:pPr lvl="1"/>
            <a:r>
              <a:rPr lang="en-US" sz="2000" dirty="0">
                <a:latin typeface="+mn-lt"/>
              </a:rPr>
              <a:t>Some live with their parents or guardians. </a:t>
            </a:r>
          </a:p>
          <a:p>
            <a:pPr lvl="1"/>
            <a:r>
              <a:rPr lang="en-US" sz="2000" dirty="0">
                <a:latin typeface="+mn-lt"/>
              </a:rPr>
              <a:t>Some may be living at school or at a separate location for work (e.g., domestic labor).</a:t>
            </a:r>
          </a:p>
          <a:p>
            <a:pPr lvl="1"/>
            <a:r>
              <a:rPr lang="en-US" sz="2000" dirty="0">
                <a:latin typeface="+mn-lt"/>
              </a:rPr>
              <a:t>Some do not have stable homes and may be constantly moving around or living on streets. </a:t>
            </a:r>
          </a:p>
          <a:p>
            <a:pPr lvl="1"/>
            <a:endParaRPr lang="en-US" sz="2000" dirty="0">
              <a:latin typeface="+mn-lt"/>
            </a:endParaRPr>
          </a:p>
          <a:p>
            <a:endParaRPr lang="en-US" sz="1800" dirty="0">
              <a:latin typeface="+mn-lt"/>
            </a:endParaRPr>
          </a:p>
        </p:txBody>
      </p:sp>
      <p:sp>
        <p:nvSpPr>
          <p:cNvPr id="8" name="Content Placeholder 3"/>
          <p:cNvSpPr txBox="1">
            <a:spLocks/>
          </p:cNvSpPr>
          <p:nvPr/>
        </p:nvSpPr>
        <p:spPr>
          <a:xfrm>
            <a:off x="4191000" y="1443056"/>
            <a:ext cx="4648200" cy="4525963"/>
          </a:xfrm>
          <a:prstGeom prst="rect">
            <a:avLst/>
          </a:prstGeom>
        </p:spPr>
        <p:txBody>
          <a:bodyPr/>
          <a:lst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a:lstStyle>
          <a:p>
            <a:r>
              <a:rPr lang="en-US" sz="2400" u="sng" kern="0" dirty="0"/>
              <a:t>Education and Knowledge/Skills</a:t>
            </a:r>
            <a:endParaRPr lang="en-US" sz="2400" kern="0" dirty="0"/>
          </a:p>
          <a:p>
            <a:pPr lvl="1"/>
            <a:r>
              <a:rPr lang="en-US" sz="2000" kern="0" dirty="0"/>
              <a:t>Some are in school and others are out of school. </a:t>
            </a:r>
          </a:p>
          <a:p>
            <a:pPr lvl="1"/>
            <a:r>
              <a:rPr lang="en-US" sz="2000" kern="0" dirty="0"/>
              <a:t>Varied educational levels affect the ability to comprehend and process information, understand consequences and plan for the future. </a:t>
            </a:r>
          </a:p>
          <a:p>
            <a:pPr lvl="1"/>
            <a:r>
              <a:rPr lang="en-US" sz="2000" kern="0" dirty="0"/>
              <a:t>Varied levels of information and knowledge on SRH risk factors affect ability to make decisions and seek timely assistance.</a:t>
            </a:r>
          </a:p>
          <a:p>
            <a:pPr lvl="1"/>
            <a:endParaRPr lang="en-US" sz="2000" kern="0" dirty="0"/>
          </a:p>
        </p:txBody>
      </p:sp>
      <p:sp>
        <p:nvSpPr>
          <p:cNvPr id="9" name="Rectangle 5">
            <a:extLst>
              <a:ext uri="{FF2B5EF4-FFF2-40B4-BE49-F238E27FC236}">
                <a16:creationId xmlns:a16="http://schemas.microsoft.com/office/drawing/2014/main" id="{5F30E628-449E-4597-95A4-E549B1943B67}"/>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6</a:t>
            </a:r>
          </a:p>
        </p:txBody>
      </p:sp>
    </p:spTree>
    <p:extLst>
      <p:ext uri="{BB962C8B-B14F-4D97-AF65-F5344CB8AC3E}">
        <p14:creationId xmlns:p14="http://schemas.microsoft.com/office/powerpoint/2010/main" val="4248735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a:solidFill>
                  <a:schemeClr val="accent4">
                    <a:lumMod val="10000"/>
                  </a:schemeClr>
                </a:solidFill>
                <a:effectLst/>
                <a:latin typeface="Arial" panose="020B0604020202020204" pitchFamily="34" charset="0"/>
                <a:cs typeface="Arial" panose="020B0604020202020204" pitchFamily="34" charset="0"/>
              </a:rPr>
              <a:t>Dynamics that Shape the Unique Experience and Situation of Youth (</a:t>
            </a:r>
            <a:r>
              <a:rPr lang="en-US" sz="3200" dirty="0" err="1">
                <a:solidFill>
                  <a:schemeClr val="accent4">
                    <a:lumMod val="10000"/>
                  </a:schemeClr>
                </a:solidFill>
                <a:effectLst/>
                <a:latin typeface="Arial" panose="020B0604020202020204" pitchFamily="34" charset="0"/>
                <a:cs typeface="Arial" panose="020B0604020202020204" pitchFamily="34" charset="0"/>
              </a:rPr>
              <a:t>cont</a:t>
            </a:r>
            <a:r>
              <a:rPr lang="en-US" sz="3200" dirty="0">
                <a:solidFill>
                  <a:schemeClr val="accent4">
                    <a:lumMod val="10000"/>
                  </a:schemeClr>
                </a:solidFill>
                <a:effectLst/>
                <a:latin typeface="Arial" panose="020B0604020202020204" pitchFamily="34" charset="0"/>
                <a:cs typeface="Arial" panose="020B0604020202020204" pitchFamily="34" charset="0"/>
              </a:rPr>
              <a:t>)</a:t>
            </a:r>
            <a:endParaRPr lang="en-US" sz="3200" dirty="0">
              <a:solidFill>
                <a:schemeClr val="accent4">
                  <a:lumMod val="10000"/>
                </a:schemeClr>
              </a:solidFill>
            </a:endParaRPr>
          </a:p>
        </p:txBody>
      </p:sp>
      <p:grpSp>
        <p:nvGrpSpPr>
          <p:cNvPr id="4" name="Group 3"/>
          <p:cNvGrpSpPr/>
          <p:nvPr/>
        </p:nvGrpSpPr>
        <p:grpSpPr>
          <a:xfrm>
            <a:off x="6400800" y="6257403"/>
            <a:ext cx="2743200" cy="448191"/>
            <a:chOff x="6400800" y="6257408"/>
            <a:chExt cx="2743200" cy="448192"/>
          </a:xfrm>
        </p:grpSpPr>
        <p:sp>
          <p:nvSpPr>
            <p:cNvPr id="5" name="Rectangle 4"/>
            <p:cNvSpPr/>
            <p:nvPr/>
          </p:nvSpPr>
          <p:spPr bwMode="auto">
            <a:xfrm>
              <a:off x="6553200" y="6405064"/>
              <a:ext cx="2438400" cy="300536"/>
            </a:xfrm>
            <a:prstGeom prst="rect">
              <a:avLst/>
            </a:prstGeom>
            <a:solidFill>
              <a:srgbClr val="E0E8EC"/>
            </a:solidFill>
            <a:ln w="9525" cap="flat" cmpd="sng" algn="ctr">
              <a:solidFill>
                <a:srgbClr val="E0E8E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6" name="TextBox 5"/>
            <p:cNvSpPr txBox="1"/>
            <p:nvPr/>
          </p:nvSpPr>
          <p:spPr>
            <a:xfrm>
              <a:off x="6400800" y="6257408"/>
              <a:ext cx="2743200" cy="369332"/>
            </a:xfrm>
            <a:prstGeom prst="rect">
              <a:avLst/>
            </a:prstGeom>
            <a:noFill/>
          </p:spPr>
          <p:txBody>
            <a:bodyPr wrap="square" rtlCol="0">
              <a:spAutoFit/>
            </a:bodyPr>
            <a:lstStyle/>
            <a:p>
              <a:r>
                <a:rPr lang="en-US" b="1" dirty="0">
                  <a:solidFill>
                    <a:schemeClr val="accent4">
                      <a:lumMod val="10000"/>
                    </a:schemeClr>
                  </a:solidFill>
                </a:rPr>
                <a:t>AYSRH Topic 1, Slide 7</a:t>
              </a:r>
            </a:p>
          </p:txBody>
        </p:sp>
      </p:grpSp>
      <p:sp>
        <p:nvSpPr>
          <p:cNvPr id="7" name="Content Placeholder 2"/>
          <p:cNvSpPr>
            <a:spLocks noGrp="1"/>
          </p:cNvSpPr>
          <p:nvPr>
            <p:ph sz="half" idx="1"/>
          </p:nvPr>
        </p:nvSpPr>
        <p:spPr>
          <a:xfrm>
            <a:off x="228600" y="1596889"/>
            <a:ext cx="4648200" cy="4525963"/>
          </a:xfrm>
        </p:spPr>
        <p:txBody>
          <a:bodyPr/>
          <a:lstStyle/>
          <a:p>
            <a:pPr lvl="0"/>
            <a:r>
              <a:rPr lang="en-US" sz="2400" u="sng" dirty="0">
                <a:latin typeface="+mn-lt"/>
              </a:rPr>
              <a:t>Marital Status </a:t>
            </a:r>
          </a:p>
          <a:p>
            <a:pPr lvl="1"/>
            <a:r>
              <a:rPr lang="en-US" sz="2000" dirty="0">
                <a:latin typeface="+mn-lt"/>
              </a:rPr>
              <a:t>Some are married or in stable unions and may need couple counselling, fertility education, consent of partner, have other sexual partners. </a:t>
            </a:r>
          </a:p>
          <a:p>
            <a:pPr lvl="1"/>
            <a:r>
              <a:rPr lang="en-US" sz="2000" dirty="0">
                <a:latin typeface="+mn-lt"/>
              </a:rPr>
              <a:t>Age and power imbalance</a:t>
            </a:r>
          </a:p>
          <a:p>
            <a:pPr lvl="1"/>
            <a:r>
              <a:rPr lang="en-US" sz="2000" dirty="0">
                <a:latin typeface="+mn-lt"/>
              </a:rPr>
              <a:t>Role of other key influencers, such as parents and in-laws.</a:t>
            </a:r>
          </a:p>
          <a:p>
            <a:endParaRPr lang="en-US" sz="1800" dirty="0">
              <a:latin typeface="+mn-lt"/>
            </a:endParaRPr>
          </a:p>
        </p:txBody>
      </p:sp>
      <p:sp>
        <p:nvSpPr>
          <p:cNvPr id="8" name="Content Placeholder 3"/>
          <p:cNvSpPr txBox="1">
            <a:spLocks/>
          </p:cNvSpPr>
          <p:nvPr/>
        </p:nvSpPr>
        <p:spPr>
          <a:xfrm>
            <a:off x="4572001" y="1587047"/>
            <a:ext cx="4191000" cy="4525963"/>
          </a:xfrm>
          <a:prstGeom prst="rect">
            <a:avLst/>
          </a:prstGeom>
        </p:spPr>
        <p:txBody>
          <a:bodyPr/>
          <a:lst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a:lstStyle>
          <a:p>
            <a:r>
              <a:rPr lang="en-US" sz="2400" u="sng" kern="0" dirty="0"/>
              <a:t>Economic and Social Support</a:t>
            </a:r>
            <a:endParaRPr lang="en-US" sz="2400" kern="0" dirty="0"/>
          </a:p>
          <a:p>
            <a:pPr lvl="1"/>
            <a:r>
              <a:rPr lang="en-US" sz="2000" kern="0" dirty="0"/>
              <a:t>Some have stable financial support to access health care and basic human needs. </a:t>
            </a:r>
          </a:p>
          <a:p>
            <a:pPr lvl="1"/>
            <a:r>
              <a:rPr lang="en-US" sz="2000" kern="0" dirty="0"/>
              <a:t>Some have people they can turn to for emotional and financial support.</a:t>
            </a:r>
          </a:p>
          <a:p>
            <a:pPr lvl="1"/>
            <a:r>
              <a:rPr lang="en-US" sz="2000" kern="0" dirty="0"/>
              <a:t>Some do not have any support and fend for themselves </a:t>
            </a:r>
          </a:p>
          <a:p>
            <a:pPr marL="457200" lvl="1" indent="0">
              <a:buFontTx/>
              <a:buNone/>
            </a:pPr>
            <a:endParaRPr lang="en-US" sz="2000" kern="0" dirty="0"/>
          </a:p>
          <a:p>
            <a:pPr lvl="1"/>
            <a:endParaRPr lang="en-US" sz="2000" kern="0" dirty="0"/>
          </a:p>
        </p:txBody>
      </p:sp>
      <p:sp>
        <p:nvSpPr>
          <p:cNvPr id="9" name="Rectangle 5">
            <a:extLst>
              <a:ext uri="{FF2B5EF4-FFF2-40B4-BE49-F238E27FC236}">
                <a16:creationId xmlns:a16="http://schemas.microsoft.com/office/drawing/2014/main" id="{2A991016-4979-4BEF-9442-3EA2BFCDB55F}"/>
              </a:ext>
            </a:extLst>
          </p:cNvPr>
          <p:cNvSpPr>
            <a:spLocks noChangeArrowheads="1"/>
          </p:cNvSpPr>
          <p:nvPr/>
        </p:nvSpPr>
        <p:spPr bwMode="auto">
          <a:xfrm>
            <a:off x="5471867" y="6313043"/>
            <a:ext cx="3532189" cy="353121"/>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Overview of the SRH Situation, Session III Topic 1 Slide 7</a:t>
            </a:r>
          </a:p>
        </p:txBody>
      </p:sp>
    </p:spTree>
    <p:extLst>
      <p:ext uri="{BB962C8B-B14F-4D97-AF65-F5344CB8AC3E}">
        <p14:creationId xmlns:p14="http://schemas.microsoft.com/office/powerpoint/2010/main" val="756043455"/>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636</Words>
  <Application>Microsoft Office PowerPoint</Application>
  <PresentationFormat>On-screen Show (4:3)</PresentationFormat>
  <Paragraphs>72</Paragraphs>
  <Slides>7</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ＭＳ Ｐゴシック</vt:lpstr>
      <vt:lpstr>Arial</vt:lpstr>
      <vt:lpstr>Arial Black</vt:lpstr>
      <vt:lpstr>Calibri</vt:lpstr>
      <vt:lpstr>GillSans</vt:lpstr>
      <vt:lpstr>Symbol</vt:lpstr>
      <vt:lpstr>Times New Roman</vt:lpstr>
      <vt:lpstr>TRP Template</vt:lpstr>
      <vt:lpstr>1_TRP Template</vt:lpstr>
      <vt:lpstr>Pre-service Education on FP and AYSRH</vt:lpstr>
      <vt:lpstr>WHO Definitions of Different Age Groups</vt:lpstr>
      <vt:lpstr> Definition of Key AYSRH Terms </vt:lpstr>
      <vt:lpstr>Dynamics that Shape the Unique Experience and Situation of Youth</vt:lpstr>
      <vt:lpstr>Dynamics that Shape the Unique Experience and Situation of Youth (cont)</vt:lpstr>
      <vt:lpstr>Dynamics that Shape the Unique Experience and Situation of Youth (cont)</vt:lpstr>
      <vt:lpstr>Dynamics that Shape the Unique Experience and Situation of Youth (cont)</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Pre-service Education on FP and AYSRH</dc:title>
  <dc:creator>Cathy Solter</dc:creator>
  <cp:lastModifiedBy>Elizabeth Williams</cp:lastModifiedBy>
  <cp:revision>11</cp:revision>
  <dcterms:created xsi:type="dcterms:W3CDTF">2017-09-23T01:41:32Z</dcterms:created>
  <dcterms:modified xsi:type="dcterms:W3CDTF">2018-04-13T14:28:35Z</dcterms:modified>
</cp:coreProperties>
</file>